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1" r:id="rId3"/>
  </p:sldMasterIdLst>
  <p:notesMasterIdLst>
    <p:notesMasterId r:id="rId6"/>
  </p:notesMasterIdLst>
  <p:handoutMasterIdLst>
    <p:handoutMasterId r:id="rId16"/>
  </p:handoutMasterIdLst>
  <p:sldIdLst>
    <p:sldId id="257" r:id="rId4"/>
    <p:sldId id="2103" r:id="rId5"/>
    <p:sldId id="2104" r:id="rId7"/>
    <p:sldId id="2105" r:id="rId8"/>
    <p:sldId id="2106" r:id="rId9"/>
    <p:sldId id="2107" r:id="rId10"/>
    <p:sldId id="2109" r:id="rId11"/>
    <p:sldId id="2111" r:id="rId12"/>
    <p:sldId id="2112" r:id="rId13"/>
    <p:sldId id="2113" r:id="rId14"/>
    <p:sldId id="2114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 Luo" initials="SL" lastIdx="1" clrIdx="0"/>
  <p:cmAuthor id="2001" name="骆倩怡_Znauj26B" initials="authorId_382814100" lastIdx="0" clrIdx="0"/>
  <p:cmAuthor id="2002" name="1005754446@qq.com" initials="1" lastIdx="1" clrIdx="13"/>
  <p:cmAuthor id="1" name="Administrator" initials="" lastIdx="0" clrIdx="0"/>
  <p:cmAuthor id="2" name="作者" initials="A" lastIdx="0" clrIdx="1"/>
  <p:cmAuthor id="3" name="carol" initials="c" lastIdx="7" clrIdx="2"/>
  <p:cmAuthor id="4" name="SAM" initials="S" lastIdx="1" clrIdx="3"/>
  <p:cmAuthor id="5" name="am" initials="a" lastIdx="1" clrIdx="4"/>
  <p:cmAuthor id="6" name="小珞_QjMfU7FR" initials="小" lastIdx="0" clrIdx="0"/>
  <p:cmAuthor id="7" name="熊仪_aYju7RJj" initials="熊" lastIdx="0" clrIdx="0"/>
  <p:cmAuthor id="8" name="yifei" initials="y" lastIdx="1" clrIdx="7"/>
  <p:cmAuthor id="9" name="ADMIN" initials="A" lastIdx="1" clrIdx="8"/>
  <p:cmAuthor id="12" name="shane" initials="s" lastIdx="1" clrIdx="11"/>
  <p:cmAuthor id="13" name="Gin" initials="G" lastIdx="1" clrIdx="12"/>
  <p:cmAuthor id="2000" name="二火_BFfyi6VJ" initials="authorId_2103341" lastIdx="166860770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FAFA"/>
    <a:srgbClr val="DCDCDC"/>
    <a:srgbClr val="F0F0F0"/>
    <a:srgbClr val="E6E6E6"/>
    <a:srgbClr val="C8C8C8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60"/>
        <p:guide pos="384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68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52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941282" y="-139391"/>
            <a:ext cx="7818783" cy="7737125"/>
          </a:xfrm>
          <a:prstGeom prst="rect">
            <a:avLst/>
          </a:prstGeom>
        </p:spPr>
      </p:pic>
      <p:pic>
        <p:nvPicPr>
          <p:cNvPr id="6" name="图片 5" descr="E:\X 项目\数贸会\2023\操作指南\图片1.png图片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9478566" y="44674"/>
            <a:ext cx="2464435" cy="65072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7" y="-9000"/>
            <a:ext cx="12214114" cy="6876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 5"/>
          <p:cNvGrpSpPr/>
          <p:nvPr userDrawn="1"/>
        </p:nvGrpSpPr>
        <p:grpSpPr>
          <a:xfrm rot="5400000">
            <a:off x="30" y="167614"/>
            <a:ext cx="439737" cy="439794"/>
            <a:chOff x="3998722" y="-1589570"/>
            <a:chExt cx="439737" cy="439794"/>
          </a:xfrm>
          <a:solidFill>
            <a:srgbClr val="006AFF"/>
          </a:solidFill>
        </p:grpSpPr>
        <p:sp>
          <p:nvSpPr>
            <p:cNvPr id="5" name="任意形状 4"/>
            <p:cNvSpPr/>
            <p:nvPr/>
          </p:nvSpPr>
          <p:spPr>
            <a:xfrm rot="5400000">
              <a:off x="4121975" y="-1466259"/>
              <a:ext cx="316484" cy="316484"/>
            </a:xfrm>
            <a:custGeom>
              <a:avLst/>
              <a:gdLst>
                <a:gd name="connsiteX0" fmla="*/ 0 w 316484"/>
                <a:gd name="connsiteY0" fmla="*/ 0 h 316484"/>
                <a:gd name="connsiteX1" fmla="*/ 316484 w 316484"/>
                <a:gd name="connsiteY1" fmla="*/ 0 h 316484"/>
                <a:gd name="connsiteX2" fmla="*/ 316484 w 316484"/>
                <a:gd name="connsiteY2" fmla="*/ 316484 h 316484"/>
                <a:gd name="connsiteX3" fmla="*/ 0 w 316484"/>
                <a:gd name="connsiteY3" fmla="*/ 316484 h 31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84" h="316484">
                  <a:moveTo>
                    <a:pt x="0" y="0"/>
                  </a:moveTo>
                  <a:lnTo>
                    <a:pt x="316484" y="0"/>
                  </a:lnTo>
                  <a:lnTo>
                    <a:pt x="316484" y="316484"/>
                  </a:lnTo>
                  <a:lnTo>
                    <a:pt x="0" y="31648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形状 5"/>
            <p:cNvSpPr/>
            <p:nvPr/>
          </p:nvSpPr>
          <p:spPr>
            <a:xfrm rot="5400000">
              <a:off x="3998722" y="-1589570"/>
              <a:ext cx="123316" cy="123316"/>
            </a:xfrm>
            <a:custGeom>
              <a:avLst/>
              <a:gdLst>
                <a:gd name="connsiteX0" fmla="*/ 0 w 123316"/>
                <a:gd name="connsiteY0" fmla="*/ 0 h 123316"/>
                <a:gd name="connsiteX1" fmla="*/ 123317 w 123316"/>
                <a:gd name="connsiteY1" fmla="*/ 0 h 123316"/>
                <a:gd name="connsiteX2" fmla="*/ 123317 w 123316"/>
                <a:gd name="connsiteY2" fmla="*/ 123317 h 123316"/>
                <a:gd name="connsiteX3" fmla="*/ 0 w 123316"/>
                <a:gd name="connsiteY3" fmla="*/ 123317 h 12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16" h="123316">
                  <a:moveTo>
                    <a:pt x="0" y="0"/>
                  </a:moveTo>
                  <a:lnTo>
                    <a:pt x="123317" y="0"/>
                  </a:lnTo>
                  <a:lnTo>
                    <a:pt x="123317" y="123317"/>
                  </a:lnTo>
                  <a:lnTo>
                    <a:pt x="0" y="123317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0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7" y="-9000"/>
            <a:ext cx="12214114" cy="687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353878" y="-331941"/>
            <a:ext cx="7818783" cy="773712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" y="0"/>
            <a:ext cx="12190452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941282" y="-139391"/>
            <a:ext cx="7818783" cy="7737125"/>
          </a:xfrm>
          <a:prstGeom prst="rect">
            <a:avLst/>
          </a:prstGeom>
        </p:spPr>
      </p:pic>
      <p:pic>
        <p:nvPicPr>
          <p:cNvPr id="3" name="图片 2" descr="E:\X 项目\数贸会\2023\操作指南\图片1.png图片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9416971" y="80234"/>
            <a:ext cx="2464435" cy="65072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52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68" y="53564"/>
            <a:ext cx="2464701" cy="65072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11057" y="500743"/>
            <a:ext cx="12214114" cy="6357257"/>
          </a:xfrm>
          <a:prstGeom prst="rect">
            <a:avLst/>
          </a:prstGeom>
          <a:solidFill>
            <a:srgbClr val="1A3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870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52420"/>
          </a:xfrm>
          <a:prstGeom prst="rect">
            <a:avLst/>
          </a:prstGeom>
        </p:spPr>
      </p:pic>
      <p:pic>
        <p:nvPicPr>
          <p:cNvPr id="3" name="图片 2" descr="E:\X 项目\数贸会\2023\操作指南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9478566" y="44674"/>
            <a:ext cx="2464435" cy="65072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52420"/>
          </a:xfrm>
          <a:prstGeom prst="rect">
            <a:avLst/>
          </a:prstGeom>
        </p:spPr>
      </p:pic>
      <p:pic>
        <p:nvPicPr>
          <p:cNvPr id="2" name="图片 1" descr="E:\X 项目\数贸会\2023\操作指南\图片1.png图片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9478566" y="44674"/>
            <a:ext cx="2464435" cy="65072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165B2-7485-4ED1-A9D2-BD2BEC2D96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6F08-8682-47EE-B2A6-6305EEB13F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1.emf"/><Relationship Id="rId1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tags" Target="../tags/tag6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832725" y="6118225"/>
            <a:ext cx="4064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2600" spc="-150" dirty="0">
              <a:solidFill>
                <a:schemeClr val="bg1"/>
              </a:solidFill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任意形状 6"/>
          <p:cNvSpPr/>
          <p:nvPr/>
        </p:nvSpPr>
        <p:spPr>
          <a:xfrm>
            <a:off x="0" y="-26671"/>
            <a:ext cx="2676488" cy="2676488"/>
          </a:xfrm>
          <a:custGeom>
            <a:avLst/>
            <a:gdLst>
              <a:gd name="connsiteX0" fmla="*/ 0 w 720979"/>
              <a:gd name="connsiteY0" fmla="*/ 0 h 720979"/>
              <a:gd name="connsiteX1" fmla="*/ 720979 w 720979"/>
              <a:gd name="connsiteY1" fmla="*/ 0 h 720979"/>
              <a:gd name="connsiteX2" fmla="*/ 720979 w 720979"/>
              <a:gd name="connsiteY2" fmla="*/ 720979 h 720979"/>
              <a:gd name="connsiteX3" fmla="*/ 0 w 720979"/>
              <a:gd name="connsiteY3" fmla="*/ 720979 h 72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979" h="720979">
                <a:moveTo>
                  <a:pt x="0" y="0"/>
                </a:moveTo>
                <a:lnTo>
                  <a:pt x="720979" y="0"/>
                </a:lnTo>
                <a:lnTo>
                  <a:pt x="720979" y="720979"/>
                </a:lnTo>
                <a:lnTo>
                  <a:pt x="0" y="720979"/>
                </a:lnTo>
                <a:close/>
              </a:path>
            </a:pathLst>
          </a:custGeom>
          <a:solidFill>
            <a:srgbClr val="3701DF"/>
          </a:solidFill>
          <a:ln w="6350" cap="flat">
            <a:noFill/>
            <a:prstDash val="solid"/>
            <a:miter/>
          </a:ln>
        </p:spPr>
        <p:txBody>
          <a:bodyPr rtlCol="0" anchor="ctr"/>
          <a:p>
            <a:r>
              <a:rPr lang="en-US" altLang="zh-CN"/>
              <a:t>                         </a:t>
            </a:r>
            <a:endParaRPr lang="en-US" altLang="zh-CN"/>
          </a:p>
        </p:txBody>
      </p:sp>
      <p:grpSp>
        <p:nvGrpSpPr>
          <p:cNvPr id="9" name="图形 6"/>
          <p:cNvGrpSpPr/>
          <p:nvPr/>
        </p:nvGrpSpPr>
        <p:grpSpPr>
          <a:xfrm>
            <a:off x="4338391" y="2681877"/>
            <a:ext cx="7853609" cy="4152631"/>
            <a:chOff x="8287575" y="-27495"/>
            <a:chExt cx="2115566" cy="1118615"/>
          </a:xfrm>
          <a:solidFill>
            <a:srgbClr val="3701DF"/>
          </a:solidFill>
        </p:grpSpPr>
        <p:sp>
          <p:nvSpPr>
            <p:cNvPr id="11" name="任意形状 8"/>
            <p:cNvSpPr/>
            <p:nvPr/>
          </p:nvSpPr>
          <p:spPr>
            <a:xfrm>
              <a:off x="8800401" y="340741"/>
              <a:ext cx="1602740" cy="750379"/>
            </a:xfrm>
            <a:custGeom>
              <a:avLst/>
              <a:gdLst>
                <a:gd name="connsiteX0" fmla="*/ 0 w 1602740"/>
                <a:gd name="connsiteY0" fmla="*/ 0 h 750379"/>
                <a:gd name="connsiteX1" fmla="*/ 1602740 w 1602740"/>
                <a:gd name="connsiteY1" fmla="*/ 0 h 750379"/>
                <a:gd name="connsiteX2" fmla="*/ 1602740 w 1602740"/>
                <a:gd name="connsiteY2" fmla="*/ 750379 h 750379"/>
                <a:gd name="connsiteX3" fmla="*/ 0 w 1602740"/>
                <a:gd name="connsiteY3" fmla="*/ 750379 h 75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740" h="750379">
                  <a:moveTo>
                    <a:pt x="0" y="0"/>
                  </a:moveTo>
                  <a:lnTo>
                    <a:pt x="1602740" y="0"/>
                  </a:lnTo>
                  <a:lnTo>
                    <a:pt x="1602740" y="750379"/>
                  </a:lnTo>
                  <a:lnTo>
                    <a:pt x="0" y="750379"/>
                  </a:lnTo>
                  <a:close/>
                </a:path>
              </a:pathLst>
            </a:custGeom>
            <a:solidFill>
              <a:srgbClr val="3701D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grpSp>
          <p:nvGrpSpPr>
            <p:cNvPr id="12" name="图形 6"/>
            <p:cNvGrpSpPr/>
            <p:nvPr/>
          </p:nvGrpSpPr>
          <p:grpSpPr>
            <a:xfrm>
              <a:off x="8287575" y="-27495"/>
              <a:ext cx="512635" cy="512635"/>
              <a:chOff x="8287575" y="-27495"/>
              <a:chExt cx="512635" cy="512635"/>
            </a:xfrm>
            <a:solidFill>
              <a:srgbClr val="3701DF"/>
            </a:solidFill>
          </p:grpSpPr>
          <p:sp>
            <p:nvSpPr>
              <p:cNvPr id="13" name="任意形状 10"/>
              <p:cNvSpPr/>
              <p:nvPr/>
            </p:nvSpPr>
            <p:spPr>
              <a:xfrm>
                <a:off x="8431276" y="-27495"/>
                <a:ext cx="368934" cy="368935"/>
              </a:xfrm>
              <a:custGeom>
                <a:avLst/>
                <a:gdLst>
                  <a:gd name="connsiteX0" fmla="*/ 0 w 368934"/>
                  <a:gd name="connsiteY0" fmla="*/ 0 h 368935"/>
                  <a:gd name="connsiteX1" fmla="*/ 368935 w 368934"/>
                  <a:gd name="connsiteY1" fmla="*/ 0 h 368935"/>
                  <a:gd name="connsiteX2" fmla="*/ 368935 w 368934"/>
                  <a:gd name="connsiteY2" fmla="*/ 368935 h 368935"/>
                  <a:gd name="connsiteX3" fmla="*/ 0 w 368934"/>
                  <a:gd name="connsiteY3" fmla="*/ 368935 h 36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934" h="368935">
                    <a:moveTo>
                      <a:pt x="0" y="0"/>
                    </a:moveTo>
                    <a:lnTo>
                      <a:pt x="368935" y="0"/>
                    </a:lnTo>
                    <a:lnTo>
                      <a:pt x="368935" y="368935"/>
                    </a:lnTo>
                    <a:lnTo>
                      <a:pt x="0" y="368935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4" name="任意形状 11"/>
              <p:cNvSpPr/>
              <p:nvPr/>
            </p:nvSpPr>
            <p:spPr>
              <a:xfrm>
                <a:off x="8287575" y="341376"/>
                <a:ext cx="143764" cy="143763"/>
              </a:xfrm>
              <a:custGeom>
                <a:avLst/>
                <a:gdLst>
                  <a:gd name="connsiteX0" fmla="*/ 0 w 143764"/>
                  <a:gd name="connsiteY0" fmla="*/ 0 h 143763"/>
                  <a:gd name="connsiteX1" fmla="*/ 143764 w 143764"/>
                  <a:gd name="connsiteY1" fmla="*/ 0 h 143763"/>
                  <a:gd name="connsiteX2" fmla="*/ 143764 w 143764"/>
                  <a:gd name="connsiteY2" fmla="*/ 143764 h 143763"/>
                  <a:gd name="connsiteX3" fmla="*/ 0 w 143764"/>
                  <a:gd name="connsiteY3" fmla="*/ 143764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764" h="143763">
                    <a:moveTo>
                      <a:pt x="0" y="0"/>
                    </a:moveTo>
                    <a:lnTo>
                      <a:pt x="143764" y="0"/>
                    </a:lnTo>
                    <a:lnTo>
                      <a:pt x="143764" y="143764"/>
                    </a:lnTo>
                    <a:lnTo>
                      <a:pt x="0" y="143764"/>
                    </a:lnTo>
                    <a:close/>
                  </a:path>
                </a:pathLst>
              </a:custGeom>
              <a:solidFill>
                <a:srgbClr val="3701D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10210"/>
            <a:ext cx="1828800" cy="167204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73825" y="4454525"/>
            <a:ext cx="5487035" cy="15354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indent="0" algn="dist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Operation Instructions </a:t>
            </a:r>
            <a:endParaRPr kumimoji="0" lang="zh-CN" altLang="en-US" sz="2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R="0" lvl="0" indent="0" algn="dist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for the Professional Visitor Front-end of the </a:t>
            </a:r>
            <a:r>
              <a:rPr kumimoji="0" lang="en-US" altLang="zh-CN" sz="24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4th</a:t>
            </a:r>
            <a:r>
              <a:rPr kumimoji="0" lang="zh-CN" altLang="en-US" sz="24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Digital Trade Expo</a:t>
            </a:r>
            <a:endParaRPr kumimoji="0" lang="zh-CN" altLang="en-US" sz="2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28840" y="5837555"/>
            <a:ext cx="384937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中国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杭州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Hangzhou , C</a:t>
            </a:r>
            <a:r>
              <a:rPr lang="en-US" altLang="zh-CN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hina</a:t>
            </a:r>
            <a:endParaRPr lang="en-US" altLang="zh-CN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3187065" cy="171259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V. My Account</a:t>
            </a:r>
            <a:endParaRPr lang="en-US" altLang="zh-CN" sz="36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algn="l"/>
            <a:endParaRPr lang="en-US" altLang="zh-CN" sz="36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algn="l"/>
            <a:endParaRPr lang="en-US" altLang="zh-CN" sz="36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53720" y="874395"/>
            <a:ext cx="10876280" cy="6851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</a:rPr>
              <a:t>On the "My Account" page, </a:t>
            </a: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professional visitor</a:t>
            </a: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</a:rPr>
              <a:t> can modify their login phone number, email, and password settings.</a:t>
            </a:r>
            <a:endParaRPr lang="zh-CN" altLang="en-US" sz="20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lnSpc>
                <a:spcPct val="100000"/>
              </a:lnSpc>
              <a:buClrTx/>
              <a:buSzTx/>
              <a:buFontTx/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Tips: Upon login/registration, the system defaults to saving the current user and group code data. To switch accounts, log out or use a different browser/device.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3465" y="2237740"/>
            <a:ext cx="9767570" cy="434022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793875" y="2426335"/>
            <a:ext cx="3131185" cy="207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870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 Fourth Global Digital Trade Expo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2446655" y="2751455"/>
            <a:ext cx="7435850" cy="28613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0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Welcome to the </a:t>
            </a:r>
            <a:r>
              <a:rPr lang="en-US" altLang="zh-CN" sz="40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4th</a:t>
            </a:r>
            <a:r>
              <a:rPr lang="zh-CN" altLang="en-US" sz="40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Global Digital Trade Expo!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93035" y="942975"/>
            <a:ext cx="5923280" cy="1546753"/>
            <a:chOff x="4121" y="1485"/>
            <a:chExt cx="9328" cy="243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" y="1485"/>
              <a:ext cx="2578" cy="2436"/>
            </a:xfrm>
            <a:prstGeom prst="rect">
              <a:avLst/>
            </a:prstGeom>
          </p:spPr>
        </p:pic>
        <p:pic>
          <p:nvPicPr>
            <p:cNvPr id="4" name="图片 3" descr="图片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9" y="2016"/>
              <a:ext cx="6420" cy="1695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4154170" cy="115824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I. </a:t>
            </a:r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Register Account</a:t>
            </a:r>
            <a:endParaRPr lang="en-US" altLang="zh-CN" sz="36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  <a:p>
            <a:endParaRPr lang="en-US" altLang="zh-CN" sz="36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3730" y="828675"/>
            <a:ext cx="11344275" cy="11614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1、</a:t>
            </a: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</a:rPr>
              <a:t>Access the website:</a:t>
            </a:r>
            <a:r>
              <a:rPr sz="2000" b="1" dirty="0">
                <a:solidFill>
                  <a:srgbClr val="0F41B2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https://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www.gdteonline.com</a:t>
            </a:r>
            <a:r>
              <a:rPr sz="2000" b="1" dirty="0">
                <a:solidFill>
                  <a:srgbClr val="0F41B2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</a:rPr>
              <a:t>and go to the </a:t>
            </a: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Professional Visitor</a:t>
            </a:r>
            <a:r>
              <a:rPr lang="en-US" altLang="zh-CN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</a:rPr>
              <a:t>Login/Register page.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Enter your email address and obtain the verification code to register for an account.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30003" y="6038215"/>
            <a:ext cx="520700" cy="4502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0F41B2"/>
                </a:solidFill>
                <a:latin typeface="微软雅黑" panose="020B0503020204020204" charset="-122"/>
                <a:ea typeface="微软雅黑" panose="020B0503020204020204" charset="-122"/>
              </a:rPr>
              <a:t>PC</a:t>
            </a:r>
            <a:endParaRPr lang="zh-CN" altLang="en-US" sz="2000" b="1" dirty="0">
              <a:solidFill>
                <a:srgbClr val="0F41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01113" y="6038215"/>
            <a:ext cx="995045" cy="4502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0F41B2"/>
                </a:solidFill>
                <a:latin typeface="微软雅黑" panose="020B0503020204020204" charset="-122"/>
                <a:ea typeface="微软雅黑" panose="020B0503020204020204" charset="-122"/>
              </a:rPr>
              <a:t>phone</a:t>
            </a:r>
            <a:endParaRPr lang="en-US" altLang="zh-CN" sz="2000" b="1" dirty="0">
              <a:solidFill>
                <a:srgbClr val="0F41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3730" y="1990090"/>
            <a:ext cx="697928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b="1" i="0">
                <a:solidFill>
                  <a:srgbClr val="FF0000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Note: If you are a business guest invited by a group contact, please use the invitation link or scan the invitation QR code to register.</a:t>
            </a:r>
            <a:endParaRPr lang="en-US" altLang="zh-CN" b="1" i="0">
              <a:solidFill>
                <a:srgbClr val="FF0000"/>
              </a:solidFill>
              <a:latin typeface="Times New Roman" panose="02020603050405020304" charset="0"/>
              <a:ea typeface="quote-cjk-patch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825" y="2750185"/>
            <a:ext cx="5871210" cy="3271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5162" b="8066"/>
          <a:stretch>
            <a:fillRect/>
          </a:stretch>
        </p:blipFill>
        <p:spPr>
          <a:xfrm>
            <a:off x="8416925" y="1714500"/>
            <a:ext cx="2292985" cy="43072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4154170" cy="60452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I. Register Acc</a:t>
            </a:r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ount</a:t>
            </a:r>
            <a:endParaRPr lang="zh-CN" altLang="en-US" sz="36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t="8168"/>
          <a:stretch>
            <a:fillRect/>
          </a:stretch>
        </p:blipFill>
        <p:spPr>
          <a:xfrm>
            <a:off x="737870" y="2012315"/>
            <a:ext cx="7186295" cy="32410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74040" y="866140"/>
            <a:ext cx="11344275" cy="173799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>
              <a:lnSpc>
                <a:spcPts val="28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2、Fill in the registration information for professional v</a:t>
            </a: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isitor and click "Next"；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29063" y="5396865"/>
            <a:ext cx="520700" cy="4502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0F41B2"/>
                </a:solidFill>
                <a:latin typeface="微软雅黑" panose="020B0503020204020204" charset="-122"/>
                <a:ea typeface="微软雅黑" panose="020B0503020204020204" charset="-122"/>
              </a:rPr>
              <a:t>PC</a:t>
            </a:r>
            <a:endParaRPr lang="zh-CN" altLang="en-US" sz="2000" b="1" dirty="0">
              <a:solidFill>
                <a:srgbClr val="0F41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03703" y="5396865"/>
            <a:ext cx="995045" cy="4502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0F41B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phone</a:t>
            </a:r>
            <a:endParaRPr lang="zh-CN" altLang="en-US" sz="2000" b="1" dirty="0">
              <a:solidFill>
                <a:srgbClr val="0F41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770" y="1590675"/>
            <a:ext cx="2456180" cy="37376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4154170" cy="60452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I. </a:t>
            </a:r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Register Account</a:t>
            </a:r>
            <a:endParaRPr lang="zh-CN" altLang="en-US" sz="36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4040" y="911860"/>
            <a:ext cx="11344275" cy="81343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3、</a:t>
            </a: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</a:rPr>
              <a:t>After selecting the relevant contents in the questionnaire section, click "Next"</a:t>
            </a: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endParaRPr lang="zh-CN" altLang="en-US" sz="20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68433" y="5984240"/>
            <a:ext cx="520700" cy="4502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0F41B2"/>
                </a:solidFill>
                <a:latin typeface="微软雅黑" panose="020B0503020204020204" charset="-122"/>
                <a:ea typeface="微软雅黑" panose="020B0503020204020204" charset="-122"/>
              </a:rPr>
              <a:t>PC</a:t>
            </a:r>
            <a:endParaRPr lang="zh-CN" altLang="en-US" sz="2000" b="1" dirty="0">
              <a:solidFill>
                <a:srgbClr val="0F41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48433" y="5984240"/>
            <a:ext cx="995045" cy="4502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0F41B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phone</a:t>
            </a:r>
            <a:endParaRPr lang="zh-CN" altLang="en-US" sz="2000" b="1" dirty="0">
              <a:solidFill>
                <a:srgbClr val="0F41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8824"/>
          <a:stretch>
            <a:fillRect/>
          </a:stretch>
        </p:blipFill>
        <p:spPr>
          <a:xfrm>
            <a:off x="729615" y="2300605"/>
            <a:ext cx="6987540" cy="2962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420" y="1640205"/>
            <a:ext cx="2520950" cy="43059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4154170" cy="60452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I</a:t>
            </a:r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. Register Account</a:t>
            </a:r>
            <a:endParaRPr lang="zh-CN" altLang="en-US" sz="36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4040" y="911860"/>
            <a:ext cx="11344275" cy="60896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4、After confirming that the information is correct, click "Confirm" to submit.</a:t>
            </a:r>
            <a:endParaRPr lang="zh-CN" altLang="en-US" sz="20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91928" y="5984240"/>
            <a:ext cx="520700" cy="4502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0F41B2"/>
                </a:solidFill>
                <a:latin typeface="微软雅黑" panose="020B0503020204020204" charset="-122"/>
                <a:ea typeface="微软雅黑" panose="020B0503020204020204" charset="-122"/>
              </a:rPr>
              <a:t>PC</a:t>
            </a:r>
            <a:endParaRPr lang="zh-CN" altLang="en-US" sz="2000" b="1" dirty="0">
              <a:solidFill>
                <a:srgbClr val="0F41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24328" y="6029325"/>
            <a:ext cx="995045" cy="8089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0F41B2"/>
                </a:solidFill>
                <a:latin typeface="微软雅黑" panose="020B0503020204020204" charset="-122"/>
                <a:ea typeface="微软雅黑" panose="020B0503020204020204" charset="-122"/>
              </a:rPr>
              <a:t>phone</a:t>
            </a:r>
            <a:endParaRPr lang="en-US" altLang="zh-CN" sz="2000" b="1" dirty="0">
              <a:solidFill>
                <a:srgbClr val="0F41B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2000" b="1" dirty="0">
              <a:solidFill>
                <a:srgbClr val="0F41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7564"/>
          <a:stretch>
            <a:fillRect/>
          </a:stretch>
        </p:blipFill>
        <p:spPr>
          <a:xfrm>
            <a:off x="769620" y="1981835"/>
            <a:ext cx="7092950" cy="2894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765" y="1448435"/>
            <a:ext cx="2571750" cy="44869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4154170" cy="60452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I. </a:t>
            </a:r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Register Account</a:t>
            </a:r>
            <a:endParaRPr lang="zh-CN" altLang="en-US" sz="36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4040" y="911860"/>
            <a:ext cx="11344275" cy="60896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、After submitting the information, it will enter the "Waiting for Review" page.</a:t>
            </a:r>
            <a:endParaRPr lang="zh-CN" altLang="en-US" sz="20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51948" y="6099175"/>
            <a:ext cx="520700" cy="4502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0F41B2"/>
                </a:solidFill>
                <a:latin typeface="微软雅黑" panose="020B0503020204020204" charset="-122"/>
                <a:ea typeface="微软雅黑" panose="020B0503020204020204" charset="-122"/>
              </a:rPr>
              <a:t>PC</a:t>
            </a:r>
            <a:endParaRPr lang="zh-CN" altLang="en-US" sz="2000" b="1" dirty="0">
              <a:solidFill>
                <a:srgbClr val="0F41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58058" y="6099175"/>
            <a:ext cx="995045" cy="8089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0F41B2"/>
                </a:solidFill>
                <a:latin typeface="微软雅黑" panose="020B0503020204020204" charset="-122"/>
                <a:ea typeface="微软雅黑" panose="020B0503020204020204" charset="-122"/>
              </a:rPr>
              <a:t>phone</a:t>
            </a:r>
            <a:endParaRPr lang="en-US" altLang="zh-CN" sz="2000" b="1" dirty="0">
              <a:solidFill>
                <a:srgbClr val="0F41B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2000" b="1" dirty="0">
              <a:solidFill>
                <a:srgbClr val="0F41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040" y="1857375"/>
            <a:ext cx="8149590" cy="41262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575" y="1590675"/>
            <a:ext cx="2553970" cy="443865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087755" y="1965325"/>
            <a:ext cx="3204210" cy="22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870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 Fourth Global Digital Trade Expo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1928495" cy="60452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II. </a:t>
            </a:r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Log in</a:t>
            </a:r>
            <a:endParaRPr lang="zh-CN" altLang="en-US" sz="36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0075" y="910590"/>
            <a:ext cx="10921365" cy="116014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 fontAlgn="auto">
              <a:lnSpc>
                <a:spcPts val="28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</a:rPr>
              <a:t>Click "Personal Center" and log in with your phone/email verification code to check the review status.</a:t>
            </a:r>
            <a:endParaRPr lang="zh-CN" altLang="en-US" sz="20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76408" y="6085205"/>
            <a:ext cx="520700" cy="4502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0F41B2"/>
                </a:solidFill>
                <a:latin typeface="微软雅黑" panose="020B0503020204020204" charset="-122"/>
                <a:ea typeface="微软雅黑" panose="020B0503020204020204" charset="-122"/>
              </a:rPr>
              <a:t>PC</a:t>
            </a:r>
            <a:endParaRPr lang="zh-CN" altLang="en-US" sz="2000" b="1" dirty="0">
              <a:solidFill>
                <a:srgbClr val="0F41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4558" y="6085205"/>
            <a:ext cx="995045" cy="8089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0F41B2"/>
                </a:solidFill>
                <a:latin typeface="微软雅黑" panose="020B0503020204020204" charset="-122"/>
                <a:ea typeface="微软雅黑" panose="020B0503020204020204" charset="-122"/>
              </a:rPr>
              <a:t>phone</a:t>
            </a:r>
            <a:endParaRPr lang="en-US" altLang="zh-CN" sz="2000" b="1" dirty="0">
              <a:solidFill>
                <a:srgbClr val="0F41B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2000" b="1" dirty="0">
              <a:solidFill>
                <a:srgbClr val="0F41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0160" y="1807845"/>
            <a:ext cx="2482850" cy="4251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" y="2140585"/>
            <a:ext cx="8116570" cy="374523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256665" y="2281555"/>
            <a:ext cx="3204210" cy="22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870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 Fourth Global Digital Trade Expo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2397125" cy="115824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III. </a:t>
            </a:r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My Info</a:t>
            </a:r>
            <a:endParaRPr lang="en-US" altLang="zh-CN" sz="36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algn="l"/>
            <a:endParaRPr lang="en-US" altLang="zh-CN" sz="36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890" y="965200"/>
            <a:ext cx="11257280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fontAlgn="auto">
              <a:lnSpc>
                <a:spcPct val="100000"/>
              </a:lnSpc>
              <a:buFont typeface="+mj-ea"/>
              <a:buNone/>
            </a:pP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On the "My Info</a:t>
            </a: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" page, professional visitor can click on "Edit Personal Information" </a:t>
            </a:r>
            <a:endParaRPr lang="zh-CN" altLang="en-US" sz="20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fontAlgn="auto">
              <a:lnSpc>
                <a:spcPct val="100000"/>
              </a:lnSpc>
              <a:buFont typeface="+mj-ea"/>
              <a:buNone/>
            </a:pP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to edit their professional information, and then click "Save" after completion.</a:t>
            </a:r>
            <a:endParaRPr lang="zh-CN" altLang="en-US" sz="20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2838" y="1941830"/>
            <a:ext cx="9966325" cy="44291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28800" y="2119630"/>
            <a:ext cx="3204210" cy="22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870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900">
                <a:solidFill>
                  <a:schemeClr val="bg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 Fourth Global Digital Trade Expo</a:t>
            </a:r>
            <a:endParaRPr lang="en-US" altLang="zh-CN" sz="900">
              <a:solidFill>
                <a:schemeClr val="bg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-苹方常规32号"/>
          <p:cNvSpPr txBox="1"/>
          <p:nvPr/>
        </p:nvSpPr>
        <p:spPr>
          <a:xfrm>
            <a:off x="596632" y="157131"/>
            <a:ext cx="4978400" cy="115824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 algn="l">
              <a:defRPr sz="3200" b="0"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IV.</a:t>
            </a:r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lang="en-US" altLang="zh-CN" sz="36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Confirmation Letter</a:t>
            </a:r>
            <a:endParaRPr lang="en-US" altLang="zh-CN" sz="36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algn="l"/>
            <a:endParaRPr lang="en-US" altLang="zh-CN" sz="36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8010" y="853440"/>
            <a:ext cx="11257280" cy="1014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fontAlgn="auto">
              <a:lnSpc>
                <a:spcPct val="100000"/>
              </a:lnSpc>
              <a:buFont typeface="+mj-ea"/>
              <a:buNone/>
            </a:pP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On the "Confirmation Letter" page, a professional v</a:t>
            </a:r>
            <a:r>
              <a:rPr lang="zh-CN" altLang="en-US" sz="2000" b="1" dirty="0">
                <a:solidFill>
                  <a:srgbClr val="006A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isitor-exclusive registration confirmation letter will be generated after passing the review, which can be viewed, printed, and downloaded on this page.</a:t>
            </a:r>
            <a:endParaRPr lang="zh-CN" altLang="en-US" sz="2000" b="1" dirty="0">
              <a:solidFill>
                <a:srgbClr val="006A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34085" y="2075180"/>
            <a:ext cx="9876790" cy="4389120"/>
            <a:chOff x="1823" y="3356"/>
            <a:chExt cx="15554" cy="6912"/>
          </a:xfrm>
        </p:grpSpPr>
        <p:grpSp>
          <p:nvGrpSpPr>
            <p:cNvPr id="3" name="组合 2"/>
            <p:cNvGrpSpPr/>
            <p:nvPr/>
          </p:nvGrpSpPr>
          <p:grpSpPr>
            <a:xfrm>
              <a:off x="1823" y="3356"/>
              <a:ext cx="15554" cy="6912"/>
              <a:chOff x="1823" y="3356"/>
              <a:chExt cx="15554" cy="6912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823" y="3356"/>
                <a:ext cx="15555" cy="6912"/>
              </a:xfrm>
              <a:prstGeom prst="rect">
                <a:avLst/>
              </a:prstGeom>
            </p:spPr>
          </p:pic>
          <p:sp>
            <p:nvSpPr>
              <p:cNvPr id="2" name="矩形 1"/>
              <p:cNvSpPr/>
              <p:nvPr/>
            </p:nvSpPr>
            <p:spPr>
              <a:xfrm>
                <a:off x="9814" y="5523"/>
                <a:ext cx="2551" cy="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870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zh-CN" altLang="en-US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8182" y="6693"/>
              <a:ext cx="5046" cy="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870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200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The Fourth Global Digital Trade Expo</a:t>
              </a:r>
              <a:endParaRPr lang="en-US" altLang="zh-CN" sz="1200" b="1">
                <a:solidFill>
                  <a:schemeClr val="bg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596390" y="2292350"/>
            <a:ext cx="3204210" cy="22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870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 Fourth Global Digital Trade Expo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PLACING_PICTURE_USER_VIEWPORT" val="{&quot;height&quot;:1024.7669291338582,&quot;width&quot;:3881.418897637795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PLACING_PICTURE_USER_VIEWPORT" val="{&quot;height&quot;:1024.7669291338582,&quot;width&quot;:3881.418897637795}"/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24.7669291338582,&quot;width&quot;:3881.418897637795}"/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PLACING_PICTURE_USER_VIEWPORT" val="{&quot;height&quot;:1024.7669291338582,&quot;width&quot;:3881.418897637795}"/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COMMONDATA" val="eyJoZGlkIjoiYWU0ZWJjY2E3ZWQzYmYyMDU1ZGYzNGYzMWQ3MmU5OTYifQ=="/>
  <p:tag name="KSO_WPP_MARK_KEY" val="af678d05-d6bf-4676-8e5b-5dc123e09aa4"/>
  <p:tag name="commondata" val="eyJoZGlkIjoiMTBmOWQ3MzMwNTdjZTQyY2MyMGRjNDg1NzczZGUyMDE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38">
            <a:alpha val="56000"/>
          </a:srgbClr>
        </a:solidFill>
        <a:ln>
          <a:noFill/>
        </a:ln>
      </a:spPr>
      <a:bodyPr rtlCol="0" anchor="ctr"/>
      <a:lstStyle>
        <a:defPPr marL="0" marR="0" lvl="0" indent="0" algn="ctr" defTabSz="870585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0" marR="0" indent="0" algn="dist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sz="2600" spc="-150" dirty="0">
            <a:solidFill>
              <a:schemeClr val="bg1"/>
            </a:solidFill>
            <a:uFillTx/>
            <a:latin typeface="黑体" panose="02010609060101010101" charset="-122"/>
            <a:ea typeface="黑体" panose="02010609060101010101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1989</Words>
  <Application>WPS 演示</Application>
  <PresentationFormat>宽屏</PresentationFormat>
  <Paragraphs>94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宋体</vt:lpstr>
      <vt:lpstr>Wingdings</vt:lpstr>
      <vt:lpstr>黑体</vt:lpstr>
      <vt:lpstr>Wingdings</vt:lpstr>
      <vt:lpstr>微软雅黑</vt:lpstr>
      <vt:lpstr>PingFang SC Regular</vt:lpstr>
      <vt:lpstr>Times New Roman</vt:lpstr>
      <vt:lpstr>quote-cjk-patch</vt:lpstr>
      <vt:lpstr>Segoe Print</vt:lpstr>
      <vt:lpstr>等线</vt:lpstr>
      <vt:lpstr>Arial Unicode MS</vt:lpstr>
      <vt:lpstr>等线 Light</vt:lpstr>
      <vt:lpstr>Calibri</vt:lpstr>
      <vt:lpstr>汉仪雅酷黑简</vt:lpstr>
      <vt:lpstr>Saturday Sans Regular</vt:lpstr>
      <vt:lpstr>Impact</vt:lpstr>
      <vt:lpstr>汉仪细等线繁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Kitty Qi</dc:creator>
  <cp:lastModifiedBy>百事吖</cp:lastModifiedBy>
  <cp:revision>264</cp:revision>
  <dcterms:created xsi:type="dcterms:W3CDTF">2024-08-02T02:17:00Z</dcterms:created>
  <dcterms:modified xsi:type="dcterms:W3CDTF">2025-08-25T07:04:28Z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7C8160C4E508494985D5E11B122DBEF6_12</vt:lpwstr>
  </property>
</Properties>
</file>